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0"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80" d="100"/>
          <a:sy n="80" d="100"/>
        </p:scale>
        <p:origin x="-706" y="-58"/>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F0A5D858-E83A-484F-855B-B8588169095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D12CA830-517F-4098-B9C1-4C34CDB2852D}"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FCF0EE0E-BA8A-4523-A3E3-B551887A45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3ACABF52-890D-4E7F-81FA-8DB0BD99DDA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F8060D79-6F14-4204-A585-88DB46303A9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B8388A6E-175C-4CE3-BB26-C549455F38C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775B8449-13CA-4BD0-ACE0-7D7852D0A86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140438ED-FAB4-406C-9771-E005050B237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92950D6B-F4CD-4F2A-801F-50AF5F9FDCE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618295E6-EA31-49F8-99FC-8B22A4AA757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44A0D85A-0D89-494E-862C-5D1FF7DA24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1E538F51-38DD-40C3-88A3-A0AD96C6482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ACA9ADE-D466-49F6-A600-602A51BAF00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C6A8A12-6D49-46E3-AE7F-73B69397F25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79" r:id="rId2"/>
    <p:sldLayoutId id="2147483989" r:id="rId3"/>
    <p:sldLayoutId id="2147483990" r:id="rId4"/>
    <p:sldLayoutId id="2147483991" r:id="rId5"/>
    <p:sldLayoutId id="2147483992" r:id="rId6"/>
    <p:sldLayoutId id="2147483978" r:id="rId7"/>
    <p:sldLayoutId id="2147483993" r:id="rId8"/>
    <p:sldLayoutId id="2147483994" r:id="rId9"/>
    <p:sldLayoutId id="2147483977" r:id="rId10"/>
    <p:sldLayoutId id="2147483976"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27000" y="122238"/>
          <a:ext cx="8902700" cy="777875"/>
        </p:xfrm>
        <a:graphic>
          <a:graphicData uri="http://schemas.openxmlformats.org/drawingml/2006/table">
            <a:tbl>
              <a:tblPr/>
              <a:tblGrid>
                <a:gridCol w="2225675"/>
                <a:gridCol w="2224088"/>
                <a:gridCol w="3900487"/>
                <a:gridCol w="552450"/>
              </a:tblGrid>
              <a:tr h="49045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HS&amp;E INCIDENT BULLETIN</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Quarter 2012</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287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Type of Incident</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Laceration</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6" name="Table 5"/>
          <p:cNvGraphicFramePr>
            <a:graphicFrameLocks noGrp="1"/>
          </p:cNvGraphicFramePr>
          <p:nvPr/>
        </p:nvGraphicFramePr>
        <p:xfrm>
          <a:off x="123825" y="962025"/>
          <a:ext cx="8907463" cy="4914901"/>
        </p:xfrm>
        <a:graphic>
          <a:graphicData uri="http://schemas.openxmlformats.org/drawingml/2006/table">
            <a:tbl>
              <a:tblPr firstRow="1" bandRow="1">
                <a:tableStyleId>{5C22544A-7EE6-4342-B048-85BDC9FD1C3A}</a:tableStyleId>
              </a:tblPr>
              <a:tblGrid>
                <a:gridCol w="4448257"/>
                <a:gridCol w="663067"/>
                <a:gridCol w="3796139"/>
              </a:tblGrid>
              <a:tr h="327691">
                <a:tc>
                  <a:txBody>
                    <a:bodyPr/>
                    <a:lstStyle/>
                    <a:p>
                      <a:r>
                        <a:rPr lang="en-GB" sz="1000" b="1" dirty="0" smtClean="0">
                          <a:solidFill>
                            <a:schemeClr val="bg1"/>
                          </a:solidFill>
                        </a:rPr>
                        <a:t>Summary:</a:t>
                      </a:r>
                      <a:endParaRPr lang="en-GB" sz="10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txBody>
                  <a:tcPr marL="89994" marR="89994" marT="90012" marB="90012">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hMerge="1">
                  <a:txBody>
                    <a:bodyPr/>
                    <a:lstStyle/>
                    <a:p>
                      <a:endParaRPr lang="en-GB"/>
                    </a:p>
                  </a:txBody>
                  <a:tcPr/>
                </a:tc>
              </a:tr>
              <a:tr h="2340319">
                <a:tc>
                  <a:txBody>
                    <a:bodyPr/>
                    <a:lstStyle/>
                    <a:p>
                      <a:pPr>
                        <a:spcBef>
                          <a:spcPts val="0"/>
                        </a:spcBef>
                      </a:pPr>
                      <a:r>
                        <a:rPr lang="en-US" sz="1400" dirty="0" smtClean="0">
                          <a:solidFill>
                            <a:schemeClr val="tx1"/>
                          </a:solidFill>
                        </a:rPr>
                        <a:t>Employee sustained a laceration in palm of hand below thumb while changing a chuck on a drill press. While changing the drill bit the down force on the chuck key caused the spindle to drop and kicked the machine on. The key was still in the chuck and cut the</a:t>
                      </a:r>
                      <a:r>
                        <a:rPr lang="en-US" sz="1400" baseline="0" dirty="0" smtClean="0">
                          <a:solidFill>
                            <a:schemeClr val="tx1"/>
                          </a:solidFill>
                        </a:rPr>
                        <a:t> employee</a:t>
                      </a:r>
                      <a:r>
                        <a:rPr lang="en-US" sz="1400" dirty="0" smtClean="0">
                          <a:solidFill>
                            <a:schemeClr val="tx1"/>
                          </a:solidFill>
                        </a:rPr>
                        <a:t>'s hand when it spun around.</a:t>
                      </a:r>
                      <a:endParaRPr lang="en-GB" sz="1400" dirty="0">
                        <a:solidFill>
                          <a:schemeClr val="tx1"/>
                        </a:solidFill>
                      </a:endParaRPr>
                    </a:p>
                  </a:txBody>
                  <a:tcPr marL="89994" marR="89994" marT="90012" marB="9001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2" vMerge="1">
                  <a:txBody>
                    <a:bodyPr/>
                    <a:lstStyle/>
                    <a:p>
                      <a:endParaRPr lang="en-GB" sz="1000" dirty="0">
                        <a:solidFill>
                          <a:schemeClr val="tx1"/>
                        </a:solidFill>
                      </a:endParaRPr>
                    </a:p>
                  </a:txBody>
                  <a:tcPr marL="90000" marR="90000" marT="90000" marB="90000">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vMerge="1">
                  <a:txBody>
                    <a:bodyPr/>
                    <a:lstStyle/>
                    <a:p>
                      <a:endParaRPr lang="en-GB"/>
                    </a:p>
                  </a:txBody>
                  <a:tcPr/>
                </a:tc>
              </a:tr>
              <a:tr h="327691">
                <a:tc>
                  <a:txBody>
                    <a:bodyPr/>
                    <a:lstStyle/>
                    <a:p>
                      <a:r>
                        <a:rPr lang="en-GB" sz="1200" b="1" dirty="0" smtClean="0">
                          <a:solidFill>
                            <a:schemeClr val="bg1"/>
                          </a:solidFill>
                        </a:rPr>
                        <a:t>Root</a:t>
                      </a:r>
                      <a:r>
                        <a:rPr lang="en-GB" sz="1200" b="1" baseline="0" dirty="0" smtClean="0">
                          <a:solidFill>
                            <a:schemeClr val="bg1"/>
                          </a:solidFill>
                        </a:rPr>
                        <a:t> Causes</a:t>
                      </a:r>
                      <a:r>
                        <a:rPr lang="en-GB" sz="1000" b="1" dirty="0" smtClean="0">
                          <a:solidFill>
                            <a:schemeClr val="bg1"/>
                          </a:solidFill>
                        </a:rPr>
                        <a:t>:</a:t>
                      </a:r>
                      <a:endParaRPr lang="en-GB" sz="10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gridSpan="2">
                  <a:txBody>
                    <a:bodyPr/>
                    <a:lstStyle/>
                    <a:p>
                      <a:r>
                        <a:rPr lang="en-GB" sz="1200" b="1" dirty="0" smtClean="0">
                          <a:solidFill>
                            <a:schemeClr val="bg1"/>
                          </a:solidFill>
                        </a:rPr>
                        <a:t>Actions Taken Thus Far: Next Steps</a:t>
                      </a:r>
                      <a:endParaRPr lang="en-GB" sz="1200" b="1" dirty="0">
                        <a:solidFill>
                          <a:schemeClr val="bg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hMerge="1">
                  <a:txBody>
                    <a:bodyPr/>
                    <a:lstStyle/>
                    <a:p>
                      <a:endParaRPr lang="en-GB"/>
                    </a:p>
                  </a:txBody>
                  <a:tcPr/>
                </a:tc>
              </a:tr>
              <a:tr h="1595156">
                <a:tc rowSpan="2">
                  <a:txBody>
                    <a:bodyPr/>
                    <a:lstStyle/>
                    <a:p>
                      <a:pPr marL="285750" marR="0" indent="-285750" algn="l" defTabSz="914400" rtl="0" eaLnBrk="1" fontAlgn="auto" latinLnBrk="0" hangingPunct="1">
                        <a:lnSpc>
                          <a:spcPct val="100000"/>
                        </a:lnSpc>
                        <a:spcBef>
                          <a:spcPts val="0"/>
                        </a:spcBef>
                        <a:spcAft>
                          <a:spcPts val="600"/>
                        </a:spcAft>
                        <a:buClrTx/>
                        <a:buSzTx/>
                        <a:buFont typeface="Arial" pitchFamily="34" charset="0"/>
                        <a:buChar char="•"/>
                        <a:tabLst/>
                        <a:defRPr/>
                      </a:pPr>
                      <a:r>
                        <a:rPr lang="en-US" sz="1400" dirty="0" smtClean="0">
                          <a:effectLst/>
                        </a:rPr>
                        <a:t>Incomplete procedure/instructions</a:t>
                      </a:r>
                      <a:r>
                        <a:rPr lang="en-US" sz="1400" baseline="0" dirty="0" smtClean="0">
                          <a:effectLst/>
                        </a:rPr>
                        <a:t> due to lace of knowledge of the machine</a:t>
                      </a:r>
                      <a:r>
                        <a:rPr lang="en-US" sz="1400" dirty="0" smtClean="0">
                          <a:effectLst/>
                        </a:rPr>
                        <a:t> </a:t>
                      </a:r>
                    </a:p>
                    <a:p>
                      <a:pPr marL="285750" marR="0" indent="-285750" algn="l" defTabSz="914400" rtl="0" eaLnBrk="1" fontAlgn="auto" latinLnBrk="0" hangingPunct="1">
                        <a:lnSpc>
                          <a:spcPct val="100000"/>
                        </a:lnSpc>
                        <a:spcBef>
                          <a:spcPts val="0"/>
                        </a:spcBef>
                        <a:spcAft>
                          <a:spcPts val="600"/>
                        </a:spcAft>
                        <a:buClrTx/>
                        <a:buSzTx/>
                        <a:buFont typeface="Arial" pitchFamily="34" charset="0"/>
                        <a:buChar char="•"/>
                        <a:tabLst/>
                        <a:defRPr/>
                      </a:pPr>
                      <a:r>
                        <a:rPr lang="en-US" sz="1400" dirty="0" smtClean="0">
                          <a:effectLst/>
                        </a:rPr>
                        <a:t>Antiquated machine</a:t>
                      </a:r>
                    </a:p>
                    <a:p>
                      <a:pPr marL="228600" marR="0" indent="-228600" algn="l" defTabSz="914400" rtl="0" eaLnBrk="1" fontAlgn="auto" latinLnBrk="0" hangingPunct="1">
                        <a:lnSpc>
                          <a:spcPct val="100000"/>
                        </a:lnSpc>
                        <a:spcBef>
                          <a:spcPts val="0"/>
                        </a:spcBef>
                        <a:spcAft>
                          <a:spcPts val="600"/>
                        </a:spcAft>
                        <a:buClrTx/>
                        <a:buSzTx/>
                        <a:buFont typeface="+mj-lt"/>
                        <a:buNone/>
                        <a:tabLst/>
                        <a:defRPr/>
                      </a:pPr>
                      <a:endParaRPr kumimoji="0" lang="en-US" sz="1400" kern="1200" baseline="0" dirty="0" smtClean="0">
                        <a:solidFill>
                          <a:schemeClr val="dk1"/>
                        </a:solidFill>
                        <a:latin typeface="+mn-lt"/>
                        <a:ea typeface="+mn-ea"/>
                        <a:cs typeface="+mn-cs"/>
                      </a:endParaRPr>
                    </a:p>
                    <a:p>
                      <a:pPr marL="228600" indent="-228600">
                        <a:spcAft>
                          <a:spcPts val="600"/>
                        </a:spcAft>
                        <a:buFont typeface="+mj-lt"/>
                        <a:buAutoNum type="arabicPeriod"/>
                      </a:pPr>
                      <a:endParaRPr lang="en-GB" sz="1400" baseline="0" dirty="0">
                        <a:solidFill>
                          <a:schemeClr val="tx1"/>
                        </a:solidFill>
                      </a:endParaRPr>
                    </a:p>
                  </a:txBody>
                  <a:tcPr marL="89994" marR="89994" marT="90012" marB="9001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US" sz="1400" dirty="0" smtClean="0">
                        <a:effectLst/>
                      </a:endParaRPr>
                    </a:p>
                    <a:p>
                      <a:pPr marL="285750" indent="-285750">
                        <a:buFont typeface="Arial" pitchFamily="34" charset="0"/>
                        <a:buChar char="•"/>
                      </a:pPr>
                      <a:r>
                        <a:rPr lang="en-US" sz="1400" dirty="0" smtClean="0">
                          <a:effectLst/>
                        </a:rPr>
                        <a:t>Researching possible replacement</a:t>
                      </a:r>
                      <a:r>
                        <a:rPr lang="en-US" sz="1400" baseline="0" dirty="0" smtClean="0">
                          <a:effectLst/>
                        </a:rPr>
                        <a:t> machine for this old drill</a:t>
                      </a:r>
                    </a:p>
                    <a:p>
                      <a:pPr marL="285750" indent="-285750">
                        <a:buFont typeface="Arial" pitchFamily="34" charset="0"/>
                        <a:buChar char="•"/>
                      </a:pPr>
                      <a:r>
                        <a:rPr lang="en-US" sz="1400" baseline="0" dirty="0" smtClean="0">
                          <a:effectLst/>
                        </a:rPr>
                        <a:t>Revised the JSA to explain how the drill works</a:t>
                      </a:r>
                    </a:p>
                    <a:p>
                      <a:pPr marL="285750" indent="-285750">
                        <a:buFont typeface="Arial" pitchFamily="34" charset="0"/>
                        <a:buChar char="•"/>
                      </a:pPr>
                      <a:r>
                        <a:rPr lang="en-US" sz="1400" baseline="0" dirty="0" smtClean="0">
                          <a:effectLst/>
                        </a:rPr>
                        <a:t>Installed large, visual labels to instruct the operator on drill characteristics</a:t>
                      </a:r>
                    </a:p>
                    <a:p>
                      <a:pPr marL="285750" indent="-285750">
                        <a:buFont typeface="Arial" pitchFamily="34" charset="0"/>
                        <a:buChar char="•"/>
                      </a:pPr>
                      <a:r>
                        <a:rPr lang="en-US" sz="1400" dirty="0" smtClean="0">
                          <a:effectLst/>
                        </a:rPr>
                        <a:t>Trained</a:t>
                      </a:r>
                      <a:r>
                        <a:rPr lang="en-US" sz="1400" baseline="0" dirty="0" smtClean="0">
                          <a:effectLst/>
                        </a:rPr>
                        <a:t> operators on the revised JSA</a:t>
                      </a:r>
                      <a:endParaRPr lang="en-GB" sz="1400" b="0" u="sng" dirty="0">
                        <a:solidFill>
                          <a:schemeClr val="tx1"/>
                        </a:solidFill>
                      </a:endParaRPr>
                    </a:p>
                  </a:txBody>
                  <a:tcPr marL="89994" marR="0" marT="0" marB="0">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GB" sz="12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r>
              <a:tr h="324044">
                <a:tc vMerge="1">
                  <a:txBody>
                    <a:bodyPr/>
                    <a:lstStyle/>
                    <a:p>
                      <a:endParaRPr lang="en-GB"/>
                    </a:p>
                  </a:txBody>
                  <a:tcPr/>
                </a:tc>
                <a:tc>
                  <a:txBody>
                    <a:bodyPr/>
                    <a:lstStyle/>
                    <a:p>
                      <a:endParaRPr lang="en-GB" sz="1000" b="0"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0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29724" name="Picture 35" descr="cid:image002.jpg@01CD23BA.60BF4750"/>
          <p:cNvPicPr>
            <a:picLocks noChangeAspect="1" noChangeArrowheads="1"/>
          </p:cNvPicPr>
          <p:nvPr/>
        </p:nvPicPr>
        <p:blipFill>
          <a:blip r:embed="rId3" r:link="rId4" cstate="print"/>
          <a:srcRect/>
          <a:stretch>
            <a:fillRect/>
          </a:stretch>
        </p:blipFill>
        <p:spPr bwMode="auto">
          <a:xfrm>
            <a:off x="5561013" y="6043613"/>
            <a:ext cx="3319462" cy="814387"/>
          </a:xfrm>
          <a:prstGeom prst="rect">
            <a:avLst/>
          </a:prstGeom>
          <a:noFill/>
          <a:ln w="9525">
            <a:noFill/>
            <a:miter lim="800000"/>
            <a:headEnd/>
            <a:tailEnd/>
          </a:ln>
        </p:spPr>
      </p:pic>
      <p:pic>
        <p:nvPicPr>
          <p:cNvPr id="29725" name="Picture 1"/>
          <p:cNvPicPr>
            <a:picLocks noChangeAspect="1"/>
          </p:cNvPicPr>
          <p:nvPr/>
        </p:nvPicPr>
        <p:blipFill>
          <a:blip r:embed="rId5" cstate="print"/>
          <a:srcRect/>
          <a:stretch>
            <a:fillRect/>
          </a:stretch>
        </p:blipFill>
        <p:spPr bwMode="auto">
          <a:xfrm>
            <a:off x="5222875" y="1093788"/>
            <a:ext cx="3101975" cy="23256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8865</TotalTime>
  <Words>127</Words>
  <Application>Microsoft Office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475</cp:revision>
  <cp:lastPrinted>2003-11-04T16:53:27Z</cp:lastPrinted>
  <dcterms:created xsi:type="dcterms:W3CDTF">2004-01-23T18:06:09Z</dcterms:created>
  <dcterms:modified xsi:type="dcterms:W3CDTF">2016-04-07T17:48:45Z</dcterms:modified>
</cp:coreProperties>
</file>