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0"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F0A5D858-E83A-484F-855B-B8588169095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D12CA830-517F-4098-B9C1-4C34CDB2852D}"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CF0EE0E-BA8A-4523-A3E3-B551887A45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ACABF52-890D-4E7F-81FA-8DB0BD99DD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8060D79-6F14-4204-A585-88DB46303A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8388A6E-175C-4CE3-BB26-C549455F3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775B8449-13CA-4BD0-ACE0-7D7852D0A86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40438ED-FAB4-406C-9771-E005050B23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92950D6B-F4CD-4F2A-801F-50AF5F9FDC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618295E6-EA31-49F8-99FC-8B22A4AA75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44A0D85A-0D89-494E-862C-5D1FF7DA2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E538F51-38DD-40C3-88A3-A0AD96C6482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ACA9ADE-D466-49F6-A600-602A51BAF0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C6A8A12-6D49-46E3-AE7F-73B69397F2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Laceration</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4914901"/>
        </p:xfrm>
        <a:graphic>
          <a:graphicData uri="http://schemas.openxmlformats.org/drawingml/2006/table">
            <a:tbl>
              <a:tblPr firstRow="1" bandRow="1">
                <a:tableStyleId>{5C22544A-7EE6-4342-B048-85BDC9FD1C3A}</a:tableStyleId>
              </a:tblPr>
              <a:tblGrid>
                <a:gridCol w="4448257"/>
                <a:gridCol w="663067"/>
                <a:gridCol w="3796139"/>
              </a:tblGrid>
              <a:tr h="327691">
                <a:tc>
                  <a:txBody>
                    <a:bodyPr/>
                    <a:lstStyle/>
                    <a:p>
                      <a:r>
                        <a:rPr lang="en-GB" sz="1000" b="1" dirty="0" smtClean="0">
                          <a:solidFill>
                            <a:schemeClr val="bg1"/>
                          </a:solidFill>
                        </a:rPr>
                        <a:t>Summary:</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txBody>
                  <a:tcPr marL="89994" marR="89994" marT="90012" marB="90012">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340319">
                <a:tc>
                  <a:txBody>
                    <a:bodyPr/>
                    <a:lstStyle/>
                    <a:p>
                      <a:pPr>
                        <a:spcBef>
                          <a:spcPts val="0"/>
                        </a:spcBef>
                      </a:pPr>
                      <a:r>
                        <a:rPr lang="en-US" sz="1400" dirty="0" smtClean="0">
                          <a:solidFill>
                            <a:schemeClr val="tx1"/>
                          </a:solidFill>
                        </a:rPr>
                        <a:t>Employee sustained a laceration in palm of hand below thumb while changing a chuck on a drill press. While changing the drill bit the down force on the chuck key caused the spindle to drop and kicked the machine on. The key was still in the chuck and cut the</a:t>
                      </a:r>
                      <a:r>
                        <a:rPr lang="en-US" sz="1400" baseline="0" dirty="0" smtClean="0">
                          <a:solidFill>
                            <a:schemeClr val="tx1"/>
                          </a:solidFill>
                        </a:rPr>
                        <a:t> employee</a:t>
                      </a:r>
                      <a:r>
                        <a:rPr lang="en-US" sz="1400" dirty="0" smtClean="0">
                          <a:solidFill>
                            <a:schemeClr val="tx1"/>
                          </a:solidFill>
                        </a:rPr>
                        <a:t>'s hand when it spun around.</a:t>
                      </a:r>
                      <a:endParaRPr lang="en-GB" sz="140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691">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595156">
                <a:tc rowSpan="2">
                  <a:txBody>
                    <a:bodyPr/>
                    <a:lstStyle/>
                    <a:p>
                      <a:pPr marL="285750" marR="0" indent="-285750" algn="l" defTabSz="914400" rtl="0" eaLnBrk="1" fontAlgn="auto" latinLnBrk="0" hangingPunct="1">
                        <a:lnSpc>
                          <a:spcPct val="100000"/>
                        </a:lnSpc>
                        <a:spcBef>
                          <a:spcPts val="0"/>
                        </a:spcBef>
                        <a:spcAft>
                          <a:spcPts val="600"/>
                        </a:spcAft>
                        <a:buClrTx/>
                        <a:buSzTx/>
                        <a:buFont typeface="Arial" pitchFamily="34" charset="0"/>
                        <a:buChar char="•"/>
                        <a:tabLst/>
                        <a:defRPr/>
                      </a:pPr>
                      <a:r>
                        <a:rPr lang="en-US" sz="1400" dirty="0" smtClean="0">
                          <a:effectLst/>
                        </a:rPr>
                        <a:t>Incomplete procedure/instructions</a:t>
                      </a:r>
                      <a:r>
                        <a:rPr lang="en-US" sz="1400" baseline="0" dirty="0" smtClean="0">
                          <a:effectLst/>
                        </a:rPr>
                        <a:t> due to lace of knowledge of the machine</a:t>
                      </a:r>
                      <a:r>
                        <a:rPr lang="en-US" sz="1400" dirty="0" smtClean="0">
                          <a:effectLst/>
                        </a:rPr>
                        <a:t> </a:t>
                      </a:r>
                    </a:p>
                    <a:p>
                      <a:pPr marL="285750" marR="0" indent="-285750" algn="l" defTabSz="914400" rtl="0" eaLnBrk="1" fontAlgn="auto" latinLnBrk="0" hangingPunct="1">
                        <a:lnSpc>
                          <a:spcPct val="100000"/>
                        </a:lnSpc>
                        <a:spcBef>
                          <a:spcPts val="0"/>
                        </a:spcBef>
                        <a:spcAft>
                          <a:spcPts val="600"/>
                        </a:spcAft>
                        <a:buClrTx/>
                        <a:buSzTx/>
                        <a:buFont typeface="Arial" pitchFamily="34" charset="0"/>
                        <a:buChar char="•"/>
                        <a:tabLst/>
                        <a:defRPr/>
                      </a:pPr>
                      <a:r>
                        <a:rPr lang="en-US" sz="1400" dirty="0" smtClean="0">
                          <a:effectLst/>
                        </a:rPr>
                        <a:t>Antiquated machine</a:t>
                      </a:r>
                    </a:p>
                    <a:p>
                      <a:pPr marL="228600" marR="0" indent="-228600" algn="l" defTabSz="914400" rtl="0" eaLnBrk="1" fontAlgn="auto" latinLnBrk="0" hangingPunct="1">
                        <a:lnSpc>
                          <a:spcPct val="100000"/>
                        </a:lnSpc>
                        <a:spcBef>
                          <a:spcPts val="0"/>
                        </a:spcBef>
                        <a:spcAft>
                          <a:spcPts val="600"/>
                        </a:spcAft>
                        <a:buClrTx/>
                        <a:buSzTx/>
                        <a:buFont typeface="+mj-lt"/>
                        <a:buNone/>
                        <a:tabLst/>
                        <a:defRPr/>
                      </a:pPr>
                      <a:endParaRPr kumimoji="0" lang="en-US" sz="1400" kern="1200" baseline="0" dirty="0" smtClean="0">
                        <a:solidFill>
                          <a:schemeClr val="dk1"/>
                        </a:solidFill>
                        <a:latin typeface="+mn-lt"/>
                        <a:ea typeface="+mn-ea"/>
                        <a:cs typeface="+mn-cs"/>
                      </a:endParaRPr>
                    </a:p>
                    <a:p>
                      <a:pPr marL="228600" indent="-228600">
                        <a:spcAft>
                          <a:spcPts val="600"/>
                        </a:spcAft>
                        <a:buFont typeface="+mj-lt"/>
                        <a:buAutoNum type="arabicPeriod"/>
                      </a:pPr>
                      <a:endParaRPr lang="en-GB" sz="1400" baseline="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US" sz="1400" dirty="0" smtClean="0">
                        <a:effectLst/>
                      </a:endParaRPr>
                    </a:p>
                    <a:p>
                      <a:pPr marL="285750" indent="-285750">
                        <a:buFont typeface="Arial" pitchFamily="34" charset="0"/>
                        <a:buChar char="•"/>
                      </a:pPr>
                      <a:r>
                        <a:rPr lang="en-US" sz="1400" dirty="0" smtClean="0">
                          <a:effectLst/>
                        </a:rPr>
                        <a:t>Researching possible replacement</a:t>
                      </a:r>
                      <a:r>
                        <a:rPr lang="en-US" sz="1400" baseline="0" dirty="0" smtClean="0">
                          <a:effectLst/>
                        </a:rPr>
                        <a:t> machine for this old drill</a:t>
                      </a:r>
                    </a:p>
                    <a:p>
                      <a:pPr marL="285750" indent="-285750">
                        <a:buFont typeface="Arial" pitchFamily="34" charset="0"/>
                        <a:buChar char="•"/>
                      </a:pPr>
                      <a:r>
                        <a:rPr lang="en-US" sz="1400" baseline="0" dirty="0" smtClean="0">
                          <a:effectLst/>
                        </a:rPr>
                        <a:t>Revised the JSA to explain how the drill works</a:t>
                      </a:r>
                    </a:p>
                    <a:p>
                      <a:pPr marL="285750" indent="-285750">
                        <a:buFont typeface="Arial" pitchFamily="34" charset="0"/>
                        <a:buChar char="•"/>
                      </a:pPr>
                      <a:r>
                        <a:rPr lang="en-US" sz="1400" baseline="0" dirty="0" smtClean="0">
                          <a:effectLst/>
                        </a:rPr>
                        <a:t>Installed large, visual labels to instruct the operator on drill characteristics</a:t>
                      </a:r>
                    </a:p>
                    <a:p>
                      <a:pPr marL="285750" indent="-285750">
                        <a:buFont typeface="Arial" pitchFamily="34" charset="0"/>
                        <a:buChar char="•"/>
                      </a:pPr>
                      <a:r>
                        <a:rPr lang="en-US" sz="1400" dirty="0" smtClean="0">
                          <a:effectLst/>
                        </a:rPr>
                        <a:t>Trained</a:t>
                      </a:r>
                      <a:r>
                        <a:rPr lang="en-US" sz="1400" baseline="0" dirty="0" smtClean="0">
                          <a:effectLst/>
                        </a:rPr>
                        <a:t> operators on the revised JSA</a:t>
                      </a:r>
                      <a:endParaRPr lang="en-GB" sz="1400" b="0" u="sng" dirty="0">
                        <a:solidFill>
                          <a:schemeClr val="tx1"/>
                        </a:solidFill>
                      </a:endParaRPr>
                    </a:p>
                  </a:txBody>
                  <a:tcPr marL="89994" marR="0" marT="0"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324044">
                <a:tc vMerge="1">
                  <a:txBody>
                    <a:bodyPr/>
                    <a:lstStyle/>
                    <a:p>
                      <a:endParaRPr lang="en-GB"/>
                    </a:p>
                  </a:txBody>
                  <a:tcPr/>
                </a:tc>
                <a:tc>
                  <a:txBody>
                    <a:bodyPr/>
                    <a:lstStyle/>
                    <a:p>
                      <a:endParaRPr lang="en-GB" sz="10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9724" name="Picture 35" descr="cid:image002.jpg@01CD23BA.60BF4750"/>
          <p:cNvPicPr>
            <a:picLocks noChangeAspect="1" noChangeArrowheads="1"/>
          </p:cNvPicPr>
          <p:nvPr/>
        </p:nvPicPr>
        <p:blipFill>
          <a:blip r:embed="rId3" r:link="rId4" cstate="print"/>
          <a:srcRect/>
          <a:stretch>
            <a:fillRect/>
          </a:stretch>
        </p:blipFill>
        <p:spPr bwMode="auto">
          <a:xfrm>
            <a:off x="5561013" y="6043613"/>
            <a:ext cx="3319462" cy="814387"/>
          </a:xfrm>
          <a:prstGeom prst="rect">
            <a:avLst/>
          </a:prstGeom>
          <a:noFill/>
          <a:ln w="9525">
            <a:noFill/>
            <a:miter lim="800000"/>
            <a:headEnd/>
            <a:tailEnd/>
          </a:ln>
        </p:spPr>
      </p:pic>
      <p:pic>
        <p:nvPicPr>
          <p:cNvPr id="29725" name="Picture 1"/>
          <p:cNvPicPr>
            <a:picLocks noChangeAspect="1"/>
          </p:cNvPicPr>
          <p:nvPr/>
        </p:nvPicPr>
        <p:blipFill>
          <a:blip r:embed="rId5" cstate="print"/>
          <a:srcRect/>
          <a:stretch>
            <a:fillRect/>
          </a:stretch>
        </p:blipFill>
        <p:spPr bwMode="auto">
          <a:xfrm>
            <a:off x="5222875" y="1093788"/>
            <a:ext cx="3101975" cy="23256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8865</TotalTime>
  <Words>127</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2016-04-07T17:48:45Z</dcterms:modified>
</cp:coreProperties>
</file>